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1"/>
  </p:notesMasterIdLst>
  <p:sldIdLst>
    <p:sldId id="592" r:id="rId2"/>
    <p:sldId id="773" r:id="rId3"/>
    <p:sldId id="814" r:id="rId4"/>
    <p:sldId id="741" r:id="rId5"/>
    <p:sldId id="777" r:id="rId6"/>
    <p:sldId id="783" r:id="rId7"/>
    <p:sldId id="782" r:id="rId8"/>
    <p:sldId id="787" r:id="rId9"/>
    <p:sldId id="793" r:id="rId10"/>
    <p:sldId id="794" r:id="rId11"/>
    <p:sldId id="801" r:id="rId12"/>
    <p:sldId id="796" r:id="rId13"/>
    <p:sldId id="815" r:id="rId14"/>
    <p:sldId id="816" r:id="rId15"/>
    <p:sldId id="817" r:id="rId16"/>
    <p:sldId id="818" r:id="rId17"/>
    <p:sldId id="819" r:id="rId18"/>
    <p:sldId id="805" r:id="rId19"/>
    <p:sldId id="810" r:id="rId20"/>
    <p:sldId id="807" r:id="rId21"/>
    <p:sldId id="808" r:id="rId22"/>
    <p:sldId id="820" r:id="rId23"/>
    <p:sldId id="821" r:id="rId24"/>
    <p:sldId id="822" r:id="rId25"/>
    <p:sldId id="823" r:id="rId26"/>
    <p:sldId id="746" r:id="rId27"/>
    <p:sldId id="811" r:id="rId28"/>
    <p:sldId id="813" r:id="rId29"/>
    <p:sldId id="73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97D7FF7-D890-4157-8CA4-FB6CE8128ACA}">
          <p14:sldIdLst>
            <p14:sldId id="592"/>
            <p14:sldId id="773"/>
          </p14:sldIdLst>
        </p14:section>
        <p14:section name="Overview" id="{9AF0C71B-63BD-4B67-BADF-613983D0282B}">
          <p14:sldIdLst>
            <p14:sldId id="814"/>
          </p14:sldIdLst>
        </p14:section>
        <p14:section name="Review: Money" id="{3506D006-D9FC-4389-A238-08097BC7968F}">
          <p14:sldIdLst>
            <p14:sldId id="741"/>
            <p14:sldId id="777"/>
            <p14:sldId id="783"/>
            <p14:sldId id="782"/>
            <p14:sldId id="787"/>
            <p14:sldId id="793"/>
            <p14:sldId id="794"/>
            <p14:sldId id="801"/>
            <p14:sldId id="796"/>
          </p14:sldIdLst>
        </p14:section>
        <p14:section name="Art Market" id="{1D7B953B-18DF-4179-A185-0352A2E4502A}">
          <p14:sldIdLst>
            <p14:sldId id="815"/>
            <p14:sldId id="816"/>
            <p14:sldId id="817"/>
            <p14:sldId id="818"/>
            <p14:sldId id="819"/>
          </p14:sldIdLst>
        </p14:section>
        <p14:section name="NFT" id="{F4D72625-0A5D-494D-91FD-A7F4DCB6CC0C}">
          <p14:sldIdLst>
            <p14:sldId id="805"/>
            <p14:sldId id="810"/>
            <p14:sldId id="807"/>
            <p14:sldId id="808"/>
            <p14:sldId id="820"/>
          </p14:sldIdLst>
        </p14:section>
        <p14:section name="Workshop" id="{C77BD306-5157-4197-AFFC-177F1C5897F1}">
          <p14:sldIdLst>
            <p14:sldId id="821"/>
            <p14:sldId id="822"/>
            <p14:sldId id="823"/>
          </p14:sldIdLst>
        </p14:section>
        <p14:section name="Epilogue" id="{81527DD6-65AC-4FB3-A21D-B67615C2BE80}">
          <p14:sldIdLst>
            <p14:sldId id="746"/>
            <p14:sldId id="811"/>
            <p14:sldId id="813"/>
            <p14:sldId id="730"/>
          </p14:sldIdLst>
        </p14:section>
        <p14:section name="Epilogue" id="{DF078FE6-0100-4CDA-87B5-D88617A5A7BE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39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EFE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77" autoAdjust="0"/>
    <p:restoredTop sz="90761" autoAdjust="0"/>
  </p:normalViewPr>
  <p:slideViewPr>
    <p:cSldViewPr snapToGrid="0">
      <p:cViewPr varScale="1">
        <p:scale>
          <a:sx n="112" d="100"/>
          <a:sy n="112" d="100"/>
        </p:scale>
        <p:origin x="51" y="249"/>
      </p:cViewPr>
      <p:guideLst>
        <p:guide pos="3840"/>
        <p:guide pos="3940"/>
        <p:guide orient="horz"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222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B1442-22C4-487A-89DE-5033D6E3C205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B9E0F-857D-47A1-8047-EC66CBE9B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95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terworks.io/research/post/47jJyoNpKXotaS68IuexvH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terworks.io/research/post/47jJyoNpKXotaS68IuexvH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sterworks.io/research/post/47jJyoNpKXotaS68IuexvH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download slides: https://ufile.io/mnkta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97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https://twitter.com/goldtelegraph_/status/986715688717901824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74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26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74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376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https://assets.ctfassets.net/u7fuap5iqsvx/wO3wQ9IyWVeIoT57EWqmL/49ec38798a070c2f61ef6c7a7d785044/Masterworks_Overview_-_Understanding_Art_as_an_Investment.pdf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17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Soehne"/>
              </a:rPr>
              <a:t>Over the past 25 years, Contemporary Art has experienced losses approximately only 4% of the time measured over 3-year investment horizons. 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Soehne"/>
              </a:rPr>
              <a:t>Additionally, the global art market declined 26% during the financial crisis of 2008-2009, when the S&amp;P 500 declined by 58%, according to </a:t>
            </a:r>
            <a:r>
              <a:rPr lang="en-US" b="0" i="0" u="none" strike="noStrike" dirty="0">
                <a:effectLst/>
                <a:latin typeface="Soehne"/>
                <a:hlinkClick r:id="rId3"/>
              </a:rPr>
              <a:t>Art Basel &amp; UBS</a:t>
            </a:r>
            <a:r>
              <a:rPr lang="en-US" b="0" i="0" dirty="0">
                <a:solidFill>
                  <a:srgbClr val="222222"/>
                </a:solidFill>
                <a:effectLst/>
                <a:latin typeface="Soehne"/>
              </a:rPr>
              <a:t>.</a:t>
            </a:r>
          </a:p>
          <a:p>
            <a:endParaRPr lang="en-US" dirty="0"/>
          </a:p>
          <a:p>
            <a:r>
              <a:rPr lang="en-US" dirty="0"/>
              <a:t>https://www.masterworks.io/research/post/47jJyoNpKXotaS68IuexvH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004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Soehne"/>
              </a:rPr>
              <a:t>Over the past 25 years, Contemporary Art has experienced losses approximately only 4% of the time measured over 3-year investment horizons. 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Soehne"/>
              </a:rPr>
              <a:t>Additionally, the global art market declined 26% during the financial crisis of 2008-2009, when the S&amp;P 500 declined by 58%, according to </a:t>
            </a:r>
            <a:r>
              <a:rPr lang="en-US" b="0" i="0" u="none" strike="noStrike" dirty="0">
                <a:effectLst/>
                <a:latin typeface="Soehne"/>
                <a:hlinkClick r:id="rId3"/>
              </a:rPr>
              <a:t>Art Basel &amp; UBS</a:t>
            </a:r>
            <a:r>
              <a:rPr lang="en-US" b="0" i="0" dirty="0">
                <a:solidFill>
                  <a:srgbClr val="222222"/>
                </a:solidFill>
                <a:effectLst/>
                <a:latin typeface="Soehne"/>
              </a:rPr>
              <a:t>.</a:t>
            </a:r>
          </a:p>
          <a:p>
            <a:endParaRPr lang="en-US" dirty="0"/>
          </a:p>
          <a:p>
            <a:r>
              <a:rPr lang="en-US" dirty="0"/>
              <a:t>https://www.masterworks.io/research/post/47jJyoNpKXotaS68IuexvH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479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01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Soehne"/>
              </a:rPr>
              <a:t>Over the past 25 years, Contemporary Art has experienced losses approximately only 4% of the time measured over 3-year investment horizons. 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Soehne"/>
              </a:rPr>
              <a:t>Additionally, the global art market declined 26% during the financial crisis of 2008-2009, when the S&amp;P 500 declined by 58%, according to </a:t>
            </a:r>
            <a:r>
              <a:rPr lang="en-US" b="0" i="0" u="none" strike="noStrike" dirty="0">
                <a:effectLst/>
                <a:latin typeface="Soehne"/>
                <a:hlinkClick r:id="rId3"/>
              </a:rPr>
              <a:t>Art Basel &amp; UBS</a:t>
            </a:r>
            <a:r>
              <a:rPr lang="en-US" b="0" i="0" dirty="0">
                <a:solidFill>
                  <a:srgbClr val="222222"/>
                </a:solidFill>
                <a:effectLst/>
                <a:latin typeface="Soehne"/>
              </a:rPr>
              <a:t>.</a:t>
            </a:r>
          </a:p>
          <a:p>
            <a:endParaRPr lang="en-US" dirty="0"/>
          </a:p>
          <a:p>
            <a:r>
              <a:rPr lang="en-US" dirty="0"/>
              <a:t>https://www.masterworks.io/research/post/47jJyoNpKXotaS68IuexvH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4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4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04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83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8311B-38D3-46A7-AE12-005AFC8DF58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14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https://www.powercoin.it/en/cit-coin-invest-ag/5439-inca-sun-god-1-oz-silver-coin-5-palau-2021.html?gclid=EAIaIQobChMIkYexucK28AIVjhBgCh1UIAH-EAQYAyABEgIz1_D_BwE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48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52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https://forum.vite.net/topic/2677/3-fiat-currencies-that-were-more-volatile-than-bitcoin-in-2019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06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https://www.gold-eagle.com/article/will-gold-replace-us-dollar-2020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8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zoom 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79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396AD-6E00-4822-A7A3-586363316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88300-2DEF-4A5B-9501-E3A47ABAF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5D6C9-1160-48AE-A9DE-49A40F80B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C527C-DC7E-4258-A8CE-A2730CF2E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F8557-C8A6-4D7F-AF45-53B97ECD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CA0F-73ED-4EF4-814C-6669D689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D67D9C-A122-4D5C-8B4A-D8665734A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AE9DC-5281-4BE7-BA0E-340B885A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9014B-3470-4D39-9B33-72BA03DA6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37574-17DE-498E-884D-8DB376F5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03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658AB3-067D-4102-A108-F0DAB25CA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B4DBD-E39C-478F-A3DA-8D07FE406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2395-CF79-4ED4-86C3-C330CA97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8B0D0-3027-4026-B5F0-8DFEF8CC4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E6CE3-BE41-41B4-AB2C-A0AD2781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9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4C327-6D42-4DA9-B2BA-96FC14503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FFE9D-3CBE-44D0-8D9D-E6FA89104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C441D-417F-4154-8DCB-1DC714C2A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30288-41F5-429C-9B90-18A65948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F3522-71BA-4653-9011-E1F431C5A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7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9044-5A16-4D01-A8D8-45ACA9E3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53527-04E8-441D-B785-139348DB3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94F2F-7D2A-4061-8727-1F428432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CEA23-1AE4-48CE-AD90-E377A5C5B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60533-C654-45FC-A642-22486165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4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9E74-6481-4D75-A2FF-F43D4318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0063D-5FF8-4669-9205-C5F356927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24B1E-AC22-4E7D-B4D5-DE7771D6E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E4CE5-E9A0-42BF-B001-7EA98A93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93043-1147-4CF7-86BD-4ADCEB57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E402A-EEDD-492F-BD94-9DA3DDC5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00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6D0D-449D-42CB-9276-394210F3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C14F2-FC36-412F-99D5-9F3BE1725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B7E69-0B63-4E94-AE1C-CF1E26E1F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BCA878-5523-4573-881D-00DDF84E3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D88064-26B7-43E8-9D15-76A4CFF8A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8A774-5598-4F25-B8B8-4D4D3A4A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671A20-5DE2-49E2-B055-4DABD5CE3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49E0EA-70C5-4337-A19E-59DD0F7E2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51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2421-D2E5-4217-9225-5117B1E9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3FEF0D-1956-47DD-B4D3-B99883218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19D46F-AF17-4377-AD7D-8A3BD2F4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8B5A5B-B6DB-4A0E-A8E2-4F5F1538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8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65C6D-505A-403B-926C-147926969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FB1C46-E115-401F-B63D-35D25FFC2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D3FDD-A850-4214-BB55-C1D90695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9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8829-20D8-4E31-9A4A-D4F87284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394AE-57BB-45A6-BEEC-D35CAF79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FDC54-72EA-48EB-B81D-F8E9BF02C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5C73E-2046-4D7A-8402-BD71C6A5D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E08AD-A948-4F9B-B436-35924420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42CF8-035F-4E87-977E-2CA2BC84F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71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EC8C-32CC-4DE5-B0DF-AE8C8D088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03710-6850-4913-B7AB-73FAF4F456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77115-54AB-4C21-A764-5F91D21D9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AC161-DF9F-445F-B0B4-C46E7A1C9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384BE-4A9E-404D-83A3-6F11106FA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05BF1-A5D2-4E6E-B5A6-8A98AED4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23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84A2BA-FA0B-40EE-96B8-51DE95D6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BB44-1713-492F-9EBB-6C6520503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C85E0-3BE8-449F-B82A-8EB47E0B6D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244BD-3C67-4F5B-89DC-42DD01376AB8}" type="datetimeFigureOut">
              <a:rPr lang="en-US" smtClean="0"/>
              <a:t>5/14/2021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BD141-422B-4C25-B228-BDD9AA51E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78FD4-C297-4E18-BBCB-3E518E838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1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48" name="Rectangle 19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BA7E331-4817-4C36-94F1-E24F30422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5" t="8629" r="16961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9" name="Rectangle 19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DA93FF-A894-427D-91D1-9C6A635E7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dirty="0"/>
              <a:t>NFT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4F1F15-4214-44B3-BCFE-D53E254E5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/>
              <a:t>Bali Bitcoin Meetup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Marvin F. L. Hansen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454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Gold Telegraph ⚡ auf Twitter: &quot;Quote Of The Day - Satoshi Nakamoto 🔥🔥  &quot;The root problem with conventional currency is all the trust that's  required to make it work. The central bank">
            <a:extLst>
              <a:ext uri="{FF2B5EF4-FFF2-40B4-BE49-F238E27FC236}">
                <a16:creationId xmlns:a16="http://schemas.microsoft.com/office/drawing/2014/main" id="{891F5393-5FC4-4B97-98C8-90BE68A87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456"/>
          <a:stretch/>
        </p:blipFill>
        <p:spPr bwMode="auto"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0484" name="Group 7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3785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1CAA7-CB44-4943-A6B6-FC5D1967B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3783" b="38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29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CCEB9D8-5236-4444-BBC6-9B29A5259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Summary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65C408-86DC-44D4-A06F-D8BF615B2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516356" cy="3097038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More money printed than ever in the history of mankind</a:t>
            </a:r>
          </a:p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Money loses more and more value</a:t>
            </a:r>
          </a:p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No saving possible because interest rates are about zero</a:t>
            </a:r>
          </a:p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The Fed, essentially, destroys the value of your hard-earned cash!</a:t>
            </a:r>
          </a:p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BTC acts more of a value store akin to GOLD but also increases in value due to decreasing supply </a:t>
            </a:r>
          </a:p>
          <a:p>
            <a:endParaRPr lang="en-US" sz="22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23556" name="Picture 4" descr="In Summary Podcast – Podcast – Podtail">
            <a:extLst>
              <a:ext uri="{FF2B5EF4-FFF2-40B4-BE49-F238E27FC236}">
                <a16:creationId xmlns:a16="http://schemas.microsoft.com/office/drawing/2014/main" id="{E95839E3-D8BC-423F-B6EB-1D116F6F0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3" r="-3" b="2622"/>
          <a:stretch/>
        </p:blipFill>
        <p:spPr bwMode="auto">
          <a:xfrm>
            <a:off x="6096000" y="841375"/>
            <a:ext cx="5260975" cy="464502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4131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Art Market (in Four Parts): Galleries - YouTube">
            <a:extLst>
              <a:ext uri="{FF2B5EF4-FFF2-40B4-BE49-F238E27FC236}">
                <a16:creationId xmlns:a16="http://schemas.microsoft.com/office/drawing/2014/main" id="{F75045A7-5DA1-4652-B852-2593D95A15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7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2B2282-9089-4F81-95AB-F660D0C47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ART MARKET</a:t>
            </a:r>
          </a:p>
        </p:txBody>
      </p:sp>
    </p:spTree>
    <p:extLst>
      <p:ext uri="{BB962C8B-B14F-4D97-AF65-F5344CB8AC3E}">
        <p14:creationId xmlns:p14="http://schemas.microsoft.com/office/powerpoint/2010/main" val="1668972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AE3834-B303-4C23-93B1-0202FA4FA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Art as an asset class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0CA99-7320-4C3E-A051-D4773664B8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115" y="467208"/>
            <a:ext cx="6154373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803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92785E-2CE9-440C-ACF7-69ED2CFA1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Art outperforms stocks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73B2D4-5D8A-401C-93C5-39DEEB568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28" y="1288372"/>
            <a:ext cx="7225748" cy="428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53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487D2-25EF-4D59-AE11-84384DC7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Low Loss Frequency &amp; Magnitude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D0130B6A-43AF-4C07-890F-FF5D9414F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128" y="467208"/>
            <a:ext cx="5864347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88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487D2-25EF-4D59-AE11-84384DC7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Entry </a:t>
            </a:r>
            <a:b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Barriers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E46761-E0A4-4861-B388-ECECBB66DBC7}"/>
              </a:ext>
            </a:extLst>
          </p:cNvPr>
          <p:cNvSpPr txBox="1">
            <a:spLocks/>
          </p:cNvSpPr>
          <p:nvPr/>
        </p:nvSpPr>
        <p:spPr>
          <a:xfrm>
            <a:off x="4834473" y="1563770"/>
            <a:ext cx="5095421" cy="37300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Buy side:</a:t>
            </a:r>
          </a:p>
          <a:p>
            <a:r>
              <a:rPr lang="en-US" sz="1800" b="1" dirty="0"/>
              <a:t>Usually requires multi million $ investments</a:t>
            </a:r>
          </a:p>
          <a:p>
            <a:r>
              <a:rPr lang="en-US" sz="1800" b="1" dirty="0"/>
              <a:t>Private marketplaces</a:t>
            </a:r>
          </a:p>
          <a:p>
            <a:r>
              <a:rPr lang="en-US" sz="1800" b="1" dirty="0"/>
              <a:t>Some auctions invite only  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Sell side:</a:t>
            </a:r>
          </a:p>
          <a:p>
            <a:r>
              <a:rPr lang="en-US" sz="1800" b="1" dirty="0"/>
              <a:t>Selective galleries </a:t>
            </a:r>
          </a:p>
          <a:p>
            <a:r>
              <a:rPr lang="en-US" sz="1800" b="1" dirty="0"/>
              <a:t>Intermediaries </a:t>
            </a:r>
          </a:p>
          <a:p>
            <a:r>
              <a:rPr lang="en-US" sz="1800" b="1" dirty="0"/>
              <a:t>Art appraisal opaque, at best </a:t>
            </a:r>
          </a:p>
        </p:txBody>
      </p:sp>
    </p:spTree>
    <p:extLst>
      <p:ext uri="{BB962C8B-B14F-4D97-AF65-F5344CB8AC3E}">
        <p14:creationId xmlns:p14="http://schemas.microsoft.com/office/powerpoint/2010/main" val="3026821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2" name="Picture 4" descr="VC Firms Pumping Millions Into Booming NFT Space">
            <a:extLst>
              <a:ext uri="{FF2B5EF4-FFF2-40B4-BE49-F238E27FC236}">
                <a16:creationId xmlns:a16="http://schemas.microsoft.com/office/drawing/2014/main" id="{4D466F44-A6E9-4264-A054-5AC6B73AA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"/>
          <a:stretch/>
        </p:blipFill>
        <p:spPr bwMode="auto">
          <a:xfrm>
            <a:off x="684575" y="685800"/>
            <a:ext cx="1082162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243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890" name="Picture 2" descr="What is an NFT aka Non Fungible Tokens #NFT">
            <a:extLst>
              <a:ext uri="{FF2B5EF4-FFF2-40B4-BE49-F238E27FC236}">
                <a16:creationId xmlns:a16="http://schemas.microsoft.com/office/drawing/2014/main" id="{D0A3B700-B3F9-47CF-839D-34A07EAF8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8" b="9115"/>
          <a:stretch/>
        </p:blipFill>
        <p:spPr bwMode="auto">
          <a:xfrm>
            <a:off x="684575" y="685800"/>
            <a:ext cx="1082162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537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Rectangle 13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E8D07-BD9A-46AC-9864-20126BF5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MISSION</a:t>
            </a:r>
          </a:p>
        </p:txBody>
      </p:sp>
      <p:cxnSp>
        <p:nvCxnSpPr>
          <p:cNvPr id="24584" name="Straight Connector 13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1D71-39F5-4E44-B8E8-ED134EA74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Mission: </a:t>
            </a:r>
            <a:r>
              <a:rPr lang="en-US" sz="1600" i="1" dirty="0">
                <a:solidFill>
                  <a:schemeClr val="bg1"/>
                </a:solidFill>
              </a:rPr>
              <a:t>“Help you to succeed financially!”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Goals:</a:t>
            </a:r>
          </a:p>
          <a:p>
            <a:r>
              <a:rPr lang="en-US" sz="1600" dirty="0">
                <a:solidFill>
                  <a:schemeClr val="bg1"/>
                </a:solidFill>
              </a:rPr>
              <a:t>Strengthen understanding of finances! 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Practical application!</a:t>
            </a:r>
          </a:p>
          <a:p>
            <a:r>
              <a:rPr lang="en-US" sz="1600" dirty="0">
                <a:solidFill>
                  <a:schemeClr val="bg1"/>
                </a:solidFill>
              </a:rPr>
              <a:t>Smart investment!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4585" name="Straight Connector 141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The Top 10 Risks Of Bitcoin Investing (And How To Avoid Them)">
            <a:extLst>
              <a:ext uri="{FF2B5EF4-FFF2-40B4-BE49-F238E27FC236}">
                <a16:creationId xmlns:a16="http://schemas.microsoft.com/office/drawing/2014/main" id="{31F3EDE3-F49D-4282-8E94-DD1DF5DCD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0" r="16686" b="-1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81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What Are NFTs and How Can They Be Used in DeFi? – Finematics">
            <a:extLst>
              <a:ext uri="{FF2B5EF4-FFF2-40B4-BE49-F238E27FC236}">
                <a16:creationId xmlns:a16="http://schemas.microsoft.com/office/drawing/2014/main" id="{0F6D741B-27DE-4AEC-9370-1A6DAC969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12"/>
          <a:stretch/>
        </p:blipFill>
        <p:spPr bwMode="auto">
          <a:xfrm>
            <a:off x="321733" y="321733"/>
            <a:ext cx="11548534" cy="62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834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846" name="Rectangle 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47" name="Rectangle 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2" name="Picture 2" descr="Introduction to Non-Fungible Tokens (NFT's) by Gnana Lakshmi - YouTube">
            <a:extLst>
              <a:ext uri="{FF2B5EF4-FFF2-40B4-BE49-F238E27FC236}">
                <a16:creationId xmlns:a16="http://schemas.microsoft.com/office/drawing/2014/main" id="{C7435523-DBFB-4A88-91FF-5C3409C75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"/>
          <a:stretch/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482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487D2-25EF-4D59-AE11-84384DC7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Crypto art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6E46761-E0A4-4861-B388-ECECBB66DBC7}"/>
              </a:ext>
            </a:extLst>
          </p:cNvPr>
          <p:cNvSpPr txBox="1">
            <a:spLocks/>
          </p:cNvSpPr>
          <p:nvPr/>
        </p:nvSpPr>
        <p:spPr>
          <a:xfrm>
            <a:off x="4834473" y="1563770"/>
            <a:ext cx="5768314" cy="3730029"/>
          </a:xfrm>
          <a:prstGeom prst="rect">
            <a:avLst/>
          </a:prstGeom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Buy side:</a:t>
            </a:r>
          </a:p>
          <a:p>
            <a:r>
              <a:rPr lang="en-US" sz="1800" b="1" dirty="0"/>
              <a:t>Investments ranges from anywhere between $1  </a:t>
            </a:r>
            <a:br>
              <a:rPr lang="en-US" sz="1800" b="1" dirty="0"/>
            </a:br>
            <a:r>
              <a:rPr lang="en-US" sz="1800" b="1" dirty="0"/>
              <a:t>and &gt; 1 $ million</a:t>
            </a:r>
          </a:p>
          <a:p>
            <a:r>
              <a:rPr lang="en-US" sz="1800" b="1" dirty="0"/>
              <a:t>Public marketplaces </a:t>
            </a:r>
          </a:p>
          <a:p>
            <a:r>
              <a:rPr lang="en-US" sz="1800" b="1" dirty="0"/>
              <a:t>Open auctions </a:t>
            </a:r>
          </a:p>
          <a:p>
            <a:pPr marL="0" indent="0">
              <a:buNone/>
            </a:pPr>
            <a:endParaRPr lang="en-US" sz="1800" b="1" dirty="0"/>
          </a:p>
          <a:p>
            <a:pPr marL="0" indent="0">
              <a:buNone/>
            </a:pPr>
            <a:r>
              <a:rPr lang="en-US" sz="1800" b="1" dirty="0"/>
              <a:t>Sell side:</a:t>
            </a:r>
          </a:p>
          <a:p>
            <a:r>
              <a:rPr lang="en-US" sz="1800" b="1" dirty="0"/>
              <a:t>Open galleries </a:t>
            </a:r>
          </a:p>
          <a:p>
            <a:r>
              <a:rPr lang="en-US" sz="1800" b="1" dirty="0"/>
              <a:t>Direct sell </a:t>
            </a:r>
          </a:p>
          <a:p>
            <a:r>
              <a:rPr lang="en-US" sz="1800" b="1" dirty="0"/>
              <a:t>Prices determined by market </a:t>
            </a:r>
          </a:p>
          <a:p>
            <a:r>
              <a:rPr lang="en-US" sz="1800" b="1" dirty="0"/>
              <a:t>Transparent price history </a:t>
            </a:r>
          </a:p>
        </p:txBody>
      </p:sp>
    </p:spTree>
    <p:extLst>
      <p:ext uri="{BB962C8B-B14F-4D97-AF65-F5344CB8AC3E}">
        <p14:creationId xmlns:p14="http://schemas.microsoft.com/office/powerpoint/2010/main" val="575202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10 Tips on How to Have a Workshop that People Won't Hate | by Erik Johnson  | UX Collective">
            <a:extLst>
              <a:ext uri="{FF2B5EF4-FFF2-40B4-BE49-F238E27FC236}">
                <a16:creationId xmlns:a16="http://schemas.microsoft.com/office/drawing/2014/main" id="{01678171-E593-4819-9F41-65EF27626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0099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D3ADB0-78AC-4747-A763-9B79F3B7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Workshop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07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42DD3-3C73-46DC-8FFD-2D19F81D3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Let’s create &amp; issue an NFT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EFDBE-99BC-4809-A122-1FE2C4166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Pre-requirements </a:t>
            </a:r>
          </a:p>
          <a:p>
            <a:pPr lvl="1"/>
            <a:r>
              <a:rPr lang="en-US" sz="1600" dirty="0"/>
              <a:t>Crypto wallet with some ETH (</a:t>
            </a:r>
            <a:r>
              <a:rPr lang="en-US" sz="1600" dirty="0" err="1"/>
              <a:t>MetaMask</a:t>
            </a:r>
            <a:r>
              <a:rPr lang="en-US" sz="1600" dirty="0"/>
              <a:t>) </a:t>
            </a:r>
          </a:p>
          <a:p>
            <a:pPr lvl="1"/>
            <a:r>
              <a:rPr lang="en-US" sz="1600" dirty="0"/>
              <a:t>A digital artwork that is copyright free </a:t>
            </a:r>
          </a:p>
          <a:p>
            <a:endParaRPr lang="en-US" sz="2000" dirty="0"/>
          </a:p>
          <a:p>
            <a:r>
              <a:rPr lang="en-US" sz="2000" dirty="0" err="1"/>
              <a:t>OpenSea</a:t>
            </a:r>
            <a:r>
              <a:rPr lang="en-US" sz="2000" dirty="0"/>
              <a:t> Account </a:t>
            </a:r>
          </a:p>
          <a:p>
            <a:pPr lvl="1"/>
            <a:r>
              <a:rPr lang="en-US" sz="1600" dirty="0"/>
              <a:t>That’s where you issue NFT’s </a:t>
            </a:r>
          </a:p>
          <a:p>
            <a:pPr lvl="1"/>
            <a:r>
              <a:rPr lang="en-US" sz="1600" dirty="0"/>
              <a:t>Requires only a onetime activation fee (in ETH)</a:t>
            </a:r>
          </a:p>
          <a:p>
            <a:pPr lvl="1"/>
            <a:r>
              <a:rPr lang="en-US" sz="1600" dirty="0"/>
              <a:t>Will be linked to your wallet 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2287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742DD3-3C73-46DC-8FFD-2D19F81D3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Let’s offer an NFT for sale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EFDBE-99BC-4809-A122-1FE2C4166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/>
              <a:t>Once issued, you can sell your NFT</a:t>
            </a:r>
          </a:p>
          <a:p>
            <a:pPr lvl="1"/>
            <a:r>
              <a:rPr lang="en-US" sz="1600" dirty="0"/>
              <a:t>Fixed priced </a:t>
            </a:r>
          </a:p>
          <a:p>
            <a:pPr lvl="1"/>
            <a:r>
              <a:rPr lang="en-US" sz="1600" dirty="0"/>
              <a:t>Auction </a:t>
            </a:r>
          </a:p>
          <a:p>
            <a:endParaRPr lang="en-US" sz="2000" dirty="0"/>
          </a:p>
          <a:p>
            <a:r>
              <a:rPr lang="en-US" sz="2000" dirty="0"/>
              <a:t>Trading NFT’s – many marketplaces </a:t>
            </a:r>
          </a:p>
          <a:p>
            <a:pPr lvl="1"/>
            <a:r>
              <a:rPr lang="en-US" sz="1600" dirty="0"/>
              <a:t>Crypto.com</a:t>
            </a:r>
          </a:p>
          <a:p>
            <a:pPr lvl="1"/>
            <a:r>
              <a:rPr lang="en-US" sz="1600" dirty="0"/>
              <a:t>Binance.com (June)</a:t>
            </a:r>
          </a:p>
          <a:p>
            <a:pPr lvl="1"/>
            <a:r>
              <a:rPr lang="en-US" sz="1600" dirty="0"/>
              <a:t>Just google for more</a:t>
            </a:r>
          </a:p>
        </p:txBody>
      </p:sp>
    </p:spTree>
    <p:extLst>
      <p:ext uri="{BB962C8B-B14F-4D97-AF65-F5344CB8AC3E}">
        <p14:creationId xmlns:p14="http://schemas.microsoft.com/office/powerpoint/2010/main" val="132240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Questions">
            <a:extLst>
              <a:ext uri="{FF2B5EF4-FFF2-40B4-BE49-F238E27FC236}">
                <a16:creationId xmlns:a16="http://schemas.microsoft.com/office/drawing/2014/main" id="{59ED97C6-0D1B-4C83-A7D6-4902D83FB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 bwMode="auto">
          <a:xfrm>
            <a:off x="-305" y="-1"/>
            <a:ext cx="64230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810BB1B-1448-4C6F-9FAF-0B0C3AAE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749" y="2822179"/>
            <a:ext cx="5121965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978967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C1490-7EF0-4054-823D-2BD02984D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Next Events 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50923-B115-4BF5-8919-9271D31EF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5434983" cy="3647710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May/29: How to invest in crypto?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June/12: Market circles &amp; financial goals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011483F5-AE1E-42D8-8FBD-8116A629A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9656" y="0"/>
            <a:ext cx="5638091" cy="33869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9B2779D-FF57-421E-90E4-D69067DC8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656" y="3416716"/>
            <a:ext cx="5623622" cy="341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29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C1490-7EF0-4054-823D-2BD02984D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Community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Free Facebook logo 2019 Logo Icon of Flat style - Available in SVG, PNG,  EPS, AI &amp; Icon fonts">
            <a:extLst>
              <a:ext uri="{FF2B5EF4-FFF2-40B4-BE49-F238E27FC236}">
                <a16:creationId xmlns:a16="http://schemas.microsoft.com/office/drawing/2014/main" id="{4727A18D-8600-448E-B476-D48DD758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060" y="2190830"/>
            <a:ext cx="932469" cy="93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D7E373-1409-403A-88CE-2B5EC8CA0E68}"/>
              </a:ext>
            </a:extLst>
          </p:cNvPr>
          <p:cNvSpPr txBox="1"/>
          <p:nvPr/>
        </p:nvSpPr>
        <p:spPr>
          <a:xfrm>
            <a:off x="8709529" y="2433833"/>
            <a:ext cx="2562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/ Bali Bitcoin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1E3B4-432C-4847-B2AB-7305E4103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268" y="2755959"/>
            <a:ext cx="2559745" cy="25597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0EE8C1-2825-45FD-85F9-2DF280B09CDD}"/>
              </a:ext>
            </a:extLst>
          </p:cNvPr>
          <p:cNvSpPr txBox="1"/>
          <p:nvPr/>
        </p:nvSpPr>
        <p:spPr>
          <a:xfrm>
            <a:off x="1475798" y="2123092"/>
            <a:ext cx="423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https://t.me/joinchat/2T6yvFcokRQ3ZDQ0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3CACD7-BE13-4288-9F91-280A0A15C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82" y="2017634"/>
            <a:ext cx="614573" cy="61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35A266DD-15B3-4190-BA79-440591D68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20" y="390631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91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thank you">
            <a:extLst>
              <a:ext uri="{FF2B5EF4-FFF2-40B4-BE49-F238E27FC236}">
                <a16:creationId xmlns:a16="http://schemas.microsoft.com/office/drawing/2014/main" id="{31CEE9E5-DC37-4B2D-AD1A-E53262DA5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043516"/>
            <a:ext cx="10905066" cy="47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24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Rectangle 13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E8D07-BD9A-46AC-9864-20126BF5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Overview</a:t>
            </a:r>
          </a:p>
        </p:txBody>
      </p:sp>
      <p:cxnSp>
        <p:nvCxnSpPr>
          <p:cNvPr id="24584" name="Straight Connector 13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1D71-39F5-4E44-B8E8-ED134EA74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Review Money:</a:t>
            </a:r>
          </a:p>
          <a:p>
            <a:r>
              <a:rPr lang="en-US" sz="1600" dirty="0">
                <a:solidFill>
                  <a:schemeClr val="bg1"/>
                </a:solidFill>
              </a:rPr>
              <a:t>Money system, Fiat &amp; Commodity Currencies</a:t>
            </a:r>
          </a:p>
          <a:p>
            <a:pPr marL="0" indent="0"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Background: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 to Art Market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 to NFT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Practical session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Available marketplaces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How to make NFT's yourself</a:t>
            </a:r>
          </a:p>
          <a:p>
            <a:r>
              <a:rPr lang="en-US" sz="1600" dirty="0">
                <a:solidFill>
                  <a:schemeClr val="bg1"/>
                </a:solidFill>
              </a:rPr>
              <a:t>How to sell NFT's.</a:t>
            </a:r>
          </a:p>
        </p:txBody>
      </p:sp>
      <p:cxnSp>
        <p:nvCxnSpPr>
          <p:cNvPr id="24585" name="Straight Connector 141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The Top 10 Risks Of Bitcoin Investing (And How To Avoid Them)">
            <a:extLst>
              <a:ext uri="{FF2B5EF4-FFF2-40B4-BE49-F238E27FC236}">
                <a16:creationId xmlns:a16="http://schemas.microsoft.com/office/drawing/2014/main" id="{31F3EDE3-F49D-4282-8E94-DD1DF5DCD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0" r="16686" b="-1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877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1191" y="0"/>
            <a:ext cx="6100799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9048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2AADB1-8ED7-4187-A57C-288FE1A5D322}"/>
              </a:ext>
            </a:extLst>
          </p:cNvPr>
          <p:cNvSpPr txBox="1">
            <a:spLocks/>
          </p:cNvSpPr>
          <p:nvPr/>
        </p:nvSpPr>
        <p:spPr>
          <a:xfrm>
            <a:off x="1162498" y="655783"/>
            <a:ext cx="4284418" cy="1448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3700" dirty="0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6212" y="43498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CBA99-B6B7-4092-81AE-3C8AB5FDD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" b="15320"/>
          <a:stretch/>
        </p:blipFill>
        <p:spPr bwMode="auto">
          <a:xfrm>
            <a:off x="1155559" y="2265037"/>
            <a:ext cx="9889790" cy="394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E585-93FF-4312-8FFA-59D603C8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 kinds of money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47683-1FF4-4DBE-A823-ED9BE5CE5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Commodity Money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18DD7D-BD61-445E-8990-3A4452F322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Money whose value comes from a commodity of which it is made!</a:t>
            </a:r>
          </a:p>
          <a:p>
            <a:endParaRPr lang="en-US" dirty="0"/>
          </a:p>
          <a:p>
            <a:r>
              <a:rPr lang="en-US" dirty="0"/>
              <a:t>Intrinsic value</a:t>
            </a:r>
          </a:p>
          <a:p>
            <a:pPr lvl="1"/>
            <a:r>
              <a:rPr lang="en-US" dirty="0"/>
              <a:t>Rare: hard to mine, or very difficult to acquire </a:t>
            </a:r>
          </a:p>
          <a:p>
            <a:pPr lvl="1"/>
            <a:endParaRPr lang="en-US" dirty="0"/>
          </a:p>
          <a:p>
            <a:r>
              <a:rPr lang="en-US" dirty="0"/>
              <a:t>Worth what people agree to pay!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Gold coins </a:t>
            </a:r>
          </a:p>
          <a:p>
            <a:pPr lvl="1"/>
            <a:r>
              <a:rPr lang="en-US" dirty="0"/>
              <a:t>Rare spices </a:t>
            </a:r>
          </a:p>
          <a:p>
            <a:pPr lvl="1"/>
            <a:r>
              <a:rPr lang="en-US" dirty="0"/>
              <a:t>Silk, Jade etc.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4C901D-D66E-419D-B439-627A537A8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Fiat Money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B8AA6-2559-4455-B3F1-B1AE05D8A7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Money created by Government through a legal degree </a:t>
            </a:r>
          </a:p>
          <a:p>
            <a:endParaRPr lang="en-US" dirty="0"/>
          </a:p>
          <a:p>
            <a:r>
              <a:rPr lang="en-US" dirty="0"/>
              <a:t>Zero intrinsic value</a:t>
            </a:r>
          </a:p>
          <a:p>
            <a:pPr lvl="1"/>
            <a:r>
              <a:rPr lang="en-US" dirty="0"/>
              <a:t>Gov. just prints it as needed</a:t>
            </a:r>
          </a:p>
          <a:p>
            <a:pPr lvl="1"/>
            <a:endParaRPr lang="en-US" dirty="0"/>
          </a:p>
          <a:p>
            <a:r>
              <a:rPr lang="en-US" dirty="0"/>
              <a:t>Worth what people believe its worth measured by the economic strength of the issuing country</a:t>
            </a:r>
          </a:p>
          <a:p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F66CFA2-9C6A-4DB9-8FFB-5F7D525C9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854" y="4849991"/>
            <a:ext cx="1954721" cy="201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USD Definition">
            <a:extLst>
              <a:ext uri="{FF2B5EF4-FFF2-40B4-BE49-F238E27FC236}">
                <a16:creationId xmlns:a16="http://schemas.microsoft.com/office/drawing/2014/main" id="{7E199F4E-F51A-47AE-8BE5-9C7D20878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215" y="0"/>
            <a:ext cx="3286786" cy="214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648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C0B93-5A01-4E7A-83F3-3D05932F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US" sz="3300" dirty="0"/>
              <a:t>Commodity Money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42E-1112-41E5-BD58-40E6C084F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Don’t necessarily have the means to buy Gold… </a:t>
            </a:r>
          </a:p>
          <a:p>
            <a:endParaRPr lang="en-US" sz="1800" dirty="0"/>
          </a:p>
          <a:p>
            <a:r>
              <a:rPr lang="en-US" sz="1800" dirty="0"/>
              <a:t>Can’t mine more Gold than what’s in the Ground </a:t>
            </a:r>
          </a:p>
          <a:p>
            <a:pPr lvl="1"/>
            <a:r>
              <a:rPr lang="en-US" sz="1800" dirty="0"/>
              <a:t>Estimated $400 million Gold produced per year and that’s it.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Can’t get more than what’s available!</a:t>
            </a:r>
          </a:p>
          <a:p>
            <a:pPr lvl="1"/>
            <a:r>
              <a:rPr lang="en-US" sz="2000" dirty="0"/>
              <a:t>Need more, pay more, a lot more…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1800" dirty="0"/>
              <a:t>Gold more valuable and expensive in hard times </a:t>
            </a:r>
          </a:p>
        </p:txBody>
      </p:sp>
      <p:pic>
        <p:nvPicPr>
          <p:cNvPr id="10242" name="Picture 2" descr="The 2020 Dunkirk 80th Anniversary Gold Quarter Sovereign - Hattons of London">
            <a:extLst>
              <a:ext uri="{FF2B5EF4-FFF2-40B4-BE49-F238E27FC236}">
                <a16:creationId xmlns:a16="http://schemas.microsoft.com/office/drawing/2014/main" id="{477C7D76-A42E-4376-8D1B-AF4CF2211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6" r="12167" b="-3"/>
          <a:stretch/>
        </p:blipFill>
        <p:spPr bwMode="auto">
          <a:xfrm>
            <a:off x="6788383" y="613147"/>
            <a:ext cx="4565417" cy="559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91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C0B93-5A01-4E7A-83F3-3D05932F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3300" dirty="0"/>
              <a:t>Fiat Money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42E-1112-41E5-BD58-40E6C084F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5095421" cy="373002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Printing too much money makes less valuable (inflation) </a:t>
            </a:r>
          </a:p>
          <a:p>
            <a:endParaRPr lang="en-US" sz="1800" dirty="0"/>
          </a:p>
          <a:p>
            <a:r>
              <a:rPr lang="en-US" sz="1800" dirty="0"/>
              <a:t>Not backed by anything else than public trust in the Government. Brexit &amp; GBP.... </a:t>
            </a:r>
          </a:p>
          <a:p>
            <a:endParaRPr lang="en-US" sz="2200" dirty="0"/>
          </a:p>
          <a:p>
            <a:r>
              <a:rPr lang="en-US" sz="2200" dirty="0"/>
              <a:t>Foreign Exchange Rates (Forex) swing widely during turmoil. Turkey &amp; Lira… </a:t>
            </a:r>
          </a:p>
          <a:p>
            <a:endParaRPr lang="en-US" sz="2200" dirty="0"/>
          </a:p>
          <a:p>
            <a:r>
              <a:rPr lang="en-US" sz="1800" b="1" dirty="0"/>
              <a:t>Cash a lot less valuable than Gold!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Merk Insights - Gold More Productive Than Cash?!">
            <a:extLst>
              <a:ext uri="{FF2B5EF4-FFF2-40B4-BE49-F238E27FC236}">
                <a16:creationId xmlns:a16="http://schemas.microsoft.com/office/drawing/2014/main" id="{33B7D7DB-D8E5-4C82-B4C1-86FFB7A79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56" b="-1"/>
          <a:stretch/>
        </p:blipFill>
        <p:spPr bwMode="auto">
          <a:xfrm>
            <a:off x="6930493" y="1412184"/>
            <a:ext cx="4223252" cy="409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779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314" name="Picture 2" descr="Will Gold Replace US Dollar In 2020? | Gold Eagle">
            <a:extLst>
              <a:ext uri="{FF2B5EF4-FFF2-40B4-BE49-F238E27FC236}">
                <a16:creationId xmlns:a16="http://schemas.microsoft.com/office/drawing/2014/main" id="{CB6A86CE-F7CC-4CF1-BE85-52D3B00A2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7" b="14307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69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3C643-B61E-468E-96F8-2B59D7F74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…. </a:t>
            </a:r>
            <a:r>
              <a:rPr lang="en-US" sz="5400" dirty="0">
                <a:solidFill>
                  <a:srgbClr val="FFFFFF"/>
                </a:solidFill>
              </a:rPr>
              <a:t>12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TRILLION More $ in 2020!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319C8B47-14D4-4FFF-BD4D-1B1604FC1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15" y="2509911"/>
            <a:ext cx="1038347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75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861</Words>
  <Application>Microsoft Office PowerPoint</Application>
  <PresentationFormat>Widescreen</PresentationFormat>
  <Paragraphs>157</Paragraphs>
  <Slides>29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Soehne</vt:lpstr>
      <vt:lpstr>Office Theme</vt:lpstr>
      <vt:lpstr>NFT Workshop</vt:lpstr>
      <vt:lpstr>MISSION</vt:lpstr>
      <vt:lpstr>Overview</vt:lpstr>
      <vt:lpstr>PowerPoint Presentation</vt:lpstr>
      <vt:lpstr>Two kinds of money</vt:lpstr>
      <vt:lpstr>Commodity Money Problem</vt:lpstr>
      <vt:lpstr>Fiat Money Problem</vt:lpstr>
      <vt:lpstr>PowerPoint Presentation</vt:lpstr>
      <vt:lpstr>…. 12 TRILLION More $ in 2020!</vt:lpstr>
      <vt:lpstr>PowerPoint Presentation</vt:lpstr>
      <vt:lpstr>PowerPoint Presentation</vt:lpstr>
      <vt:lpstr>Summary </vt:lpstr>
      <vt:lpstr>ART MARKET</vt:lpstr>
      <vt:lpstr>Art as an asset class</vt:lpstr>
      <vt:lpstr>Art outperforms stocks</vt:lpstr>
      <vt:lpstr>Low Loss Frequency &amp; Magnitude</vt:lpstr>
      <vt:lpstr>Entry  Barriers</vt:lpstr>
      <vt:lpstr>PowerPoint Presentation</vt:lpstr>
      <vt:lpstr>PowerPoint Presentation</vt:lpstr>
      <vt:lpstr>PowerPoint Presentation</vt:lpstr>
      <vt:lpstr>PowerPoint Presentation</vt:lpstr>
      <vt:lpstr>Crypto art</vt:lpstr>
      <vt:lpstr>Workshop</vt:lpstr>
      <vt:lpstr>Let’s create &amp; issue an NFT</vt:lpstr>
      <vt:lpstr>Let’s offer an NFT for sale</vt:lpstr>
      <vt:lpstr>Q &amp; A</vt:lpstr>
      <vt:lpstr>Next Events </vt:lpstr>
      <vt:lpstr>Community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2018-11-27T20:50:18Z</dcterms:created>
  <dcterms:modified xsi:type="dcterms:W3CDTF">2021-05-14T05:21:36Z</dcterms:modified>
</cp:coreProperties>
</file>